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43"/>
  </p:notesMasterIdLst>
  <p:sldIdLst>
    <p:sldId id="256" r:id="rId2"/>
    <p:sldId id="258" r:id="rId3"/>
    <p:sldId id="267" r:id="rId4"/>
    <p:sldId id="305" r:id="rId5"/>
    <p:sldId id="257" r:id="rId6"/>
    <p:sldId id="306" r:id="rId7"/>
    <p:sldId id="307" r:id="rId8"/>
    <p:sldId id="308" r:id="rId9"/>
    <p:sldId id="299" r:id="rId10"/>
    <p:sldId id="309" r:id="rId11"/>
    <p:sldId id="310" r:id="rId12"/>
    <p:sldId id="311" r:id="rId13"/>
    <p:sldId id="300" r:id="rId14"/>
    <p:sldId id="313" r:id="rId15"/>
    <p:sldId id="314" r:id="rId16"/>
    <p:sldId id="315" r:id="rId17"/>
    <p:sldId id="316" r:id="rId18"/>
    <p:sldId id="312" r:id="rId19"/>
    <p:sldId id="317" r:id="rId20"/>
    <p:sldId id="301" r:id="rId21"/>
    <p:sldId id="318" r:id="rId22"/>
    <p:sldId id="319" r:id="rId23"/>
    <p:sldId id="320" r:id="rId24"/>
    <p:sldId id="321" r:id="rId25"/>
    <p:sldId id="323" r:id="rId26"/>
    <p:sldId id="324" r:id="rId27"/>
    <p:sldId id="325" r:id="rId28"/>
    <p:sldId id="326" r:id="rId29"/>
    <p:sldId id="327" r:id="rId30"/>
    <p:sldId id="328" r:id="rId31"/>
    <p:sldId id="332" r:id="rId32"/>
    <p:sldId id="329" r:id="rId33"/>
    <p:sldId id="330" r:id="rId34"/>
    <p:sldId id="331" r:id="rId35"/>
    <p:sldId id="302" r:id="rId36"/>
    <p:sldId id="333" r:id="rId37"/>
    <p:sldId id="334" r:id="rId38"/>
    <p:sldId id="335" r:id="rId39"/>
    <p:sldId id="304" r:id="rId40"/>
    <p:sldId id="281" r:id="rId41"/>
    <p:sldId id="283" r:id="rId42"/>
  </p:sldIdLst>
  <p:sldSz cx="9144000" cy="5143500" type="screen16x9"/>
  <p:notesSz cx="6858000" cy="9144000"/>
  <p:embeddedFontLst>
    <p:embeddedFont>
      <p:font typeface="Catamaran Light" panose="020B0604020202020204" charset="0"/>
      <p:regular r:id="rId44"/>
      <p:bold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Fira Sans Extra Condensed" panose="020B0503050000020004" pitchFamily="34" charset="0"/>
      <p:regular r:id="rId50"/>
      <p:bold r:id="rId51"/>
      <p:italic r:id="rId52"/>
      <p:boldItalic r:id="rId53"/>
    </p:embeddedFont>
    <p:embeddedFont>
      <p:font typeface="Fira Sans Extra Condensed Medium" panose="020B0604020202020204" charset="0"/>
      <p:regular r:id="rId54"/>
      <p:bold r:id="rId55"/>
      <p:italic r:id="rId56"/>
      <p:boldItalic r:id="rId57"/>
    </p:embeddedFont>
    <p:embeddedFont>
      <p:font typeface="Livvic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9BE7B9-3872-45EE-B47E-D1CF039155AF}">
  <a:tblStyle styleId="{6A9BE7B9-3872-45EE-B47E-D1CF039155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77" autoAdjust="0"/>
  </p:normalViewPr>
  <p:slideViewPr>
    <p:cSldViewPr snapToGrid="0">
      <p:cViewPr varScale="1">
        <p:scale>
          <a:sx n="139" d="100"/>
          <a:sy n="139" d="100"/>
        </p:scale>
        <p:origin x="804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460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951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109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895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2940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111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1143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640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906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214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321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0430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3457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7897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552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7703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705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5759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993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1016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5748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6499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9831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6418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1534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7968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1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6288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6fe61bc2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6fe61bc2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353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6fe61bc2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6fe61bc2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9327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908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105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355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157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8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38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2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5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60" r:id="rId5"/>
    <p:sldLayoutId id="2147483665" r:id="rId6"/>
    <p:sldLayoutId id="2147483666" r:id="rId7"/>
    <p:sldLayoutId id="214748366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rt-rk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6"/>
          <p:cNvPicPr preferRelativeResize="0"/>
          <p:nvPr/>
        </p:nvPicPr>
        <p:blipFill>
          <a:blip r:embed="rId3"/>
          <a:srcRect l="12094" r="12094"/>
          <a:stretch/>
        </p:blipFill>
        <p:spPr>
          <a:xfrm flipH="1">
            <a:off x="3246746" y="-199"/>
            <a:ext cx="6929408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6"/>
          <p:cNvSpPr/>
          <p:nvPr/>
        </p:nvSpPr>
        <p:spPr>
          <a:xfrm rot="5400000">
            <a:off x="1354045" y="88809"/>
            <a:ext cx="3448873" cy="4933313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p26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</a:rPr>
              <a:t>Kivy</a:t>
            </a:r>
            <a:r>
              <a:rPr lang="en-US" dirty="0">
                <a:solidFill>
                  <a:schemeClr val="lt1"/>
                </a:solidFill>
              </a:rPr>
              <a:t> framework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0" name="Google Shape;130;p26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RT-RK </a:t>
            </a:r>
            <a:r>
              <a:rPr lang="en-US" dirty="0" err="1">
                <a:solidFill>
                  <a:schemeClr val="lt1"/>
                </a:solidFill>
              </a:rPr>
              <a:t>Ljetna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sr-Latn-BA" dirty="0">
                <a:solidFill>
                  <a:schemeClr val="lt1"/>
                </a:solidFill>
              </a:rPr>
              <a:t>škola</a:t>
            </a:r>
            <a:endParaRPr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1" name="Google Shape;131;p26"/>
          <p:cNvSpPr/>
          <p:nvPr/>
        </p:nvSpPr>
        <p:spPr>
          <a:xfrm rot="-5400000" flipH="1">
            <a:off x="7309014" y="2444917"/>
            <a:ext cx="3448874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Šta je Kivy?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39999"/>
            <a:ext cx="5823600" cy="4317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Kivy je open source, cross-platform, Python framework za razvoj GUI aplikacija.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Neke od podržanih platformi su Windows, macOS, Linux, Android, iOS, RaspberryPi..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Glavni cilj Kivy-ja je jednostavno kreiranje korisničkog interfejsa, čija će implementacija biti jednoznačna za više različitih platformi, trudeći se da što više za razvoj koristi apstraktovane elemente.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9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Odlike</a:t>
            </a:r>
            <a:r>
              <a:rPr lang="en-US" dirty="0"/>
              <a:t> </a:t>
            </a:r>
            <a:r>
              <a:rPr lang="en-US" dirty="0" err="1"/>
              <a:t>Kivy</a:t>
            </a:r>
            <a:r>
              <a:rPr lang="sr-Latn-BA" dirty="0"/>
              <a:t>-ja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39999"/>
            <a:ext cx="5823600" cy="4317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Touch-zasnovana interakcija: Kivy je optimizovan za touchscreen uređaje.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Hardversko ubrzanje: Kivy koristi grafiču jedinicu za hardversko ubrzanje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Cross-platform: Jednoznačno pisan kod se izvršava na nekoliko platformi.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Besplatan i open-source: Kivy je licenciran MIT licencom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2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Arhitektura</a:t>
            </a:r>
            <a:r>
              <a:rPr lang="en-US" dirty="0"/>
              <a:t> </a:t>
            </a:r>
            <a:r>
              <a:rPr lang="en-US" dirty="0" err="1"/>
              <a:t>Kivy</a:t>
            </a:r>
            <a:r>
              <a:rPr lang="sr-Latn-BA" dirty="0"/>
              <a:t>-ja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39999"/>
            <a:ext cx="5823600" cy="4317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6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96F0DC5-B2FA-128E-05EA-C2E1535B4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11" y="487500"/>
            <a:ext cx="5163094" cy="458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3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>
                <a:solidFill>
                  <a:schemeClr val="lt1"/>
                </a:solidFill>
              </a:rPr>
              <a:t>Hello World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>
            <a:off x="7343884" y="450479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048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Python i pip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39999"/>
            <a:ext cx="5823600" cy="4317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Kivy je distrubuir</a:t>
            </a:r>
            <a:r>
              <a:rPr lang="en-US" sz="1600" dirty="0"/>
              <a:t>an </a:t>
            </a:r>
            <a:r>
              <a:rPr lang="sr-Latn-BA" sz="1600" dirty="0"/>
              <a:t>kao</a:t>
            </a:r>
            <a:r>
              <a:rPr lang="en-US" sz="1600" dirty="0"/>
              <a:t> pip wheel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sz="1600" dirty="0"/>
              <a:t>Pip je Python-</a:t>
            </a:r>
            <a:r>
              <a:rPr lang="sr-Latn-BA" sz="1600" dirty="0"/>
              <a:t>ov package management sistem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Gotovi paketi se distribuiraju u vidu wheel-va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Wheel je skup Python paketa i opcioni potpaketa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Python paket je svaki folder koji sadrži __init__.py fajl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3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Instalacija potrebnih modula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39999"/>
            <a:ext cx="5823600" cy="4317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Za početak trebamo instalirati module koji će nam omogućiti kreiranje virtuelnog okruženja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Virtuelno okruženje je izolovan skup pip modula koje sadrži svoju kopiju python interpretera i može a i ne mora nasljijeđivati globalno okruženje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python -m pip install --upgrade pip setuptools virtualenv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BA" sz="16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Instalacija potrebnih modula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39999"/>
            <a:ext cx="5823600" cy="4317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Sljedeći korak je kreiranje virtuelnog okruženja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Ovaj korak nije nužan, ali je preporučljiv jer sadrži ćemo imati minimalno okruženje sa svim što je potrebno za naš konkretan use-case, bez da utičemo na globalno okruženje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python -m virtualenv kivy_venv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Nakon instalacije potrebno je aktivirati virtuelno okruženje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kivy_venv\Scripts\activate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BA" sz="16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5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Instalacija potrebnih modula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39999"/>
            <a:ext cx="5823600" cy="4317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Nakon što smo aktivirali okruženje možemo početi sa instalacijom modula u njega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sz="1600" dirty="0"/>
              <a:t>python -m pip install "</a:t>
            </a:r>
            <a:r>
              <a:rPr lang="en-US" sz="1600" dirty="0" err="1"/>
              <a:t>kivy</a:t>
            </a:r>
            <a:r>
              <a:rPr lang="en-US" sz="1600" dirty="0"/>
              <a:t>[base]" </a:t>
            </a:r>
            <a:r>
              <a:rPr lang="en-US" sz="1600" dirty="0" err="1"/>
              <a:t>kivy_examples</a:t>
            </a:r>
            <a:endParaRPr lang="sr-Latn-BA" sz="1600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Nakon ovog potrebno je instalirati i zavisnosti za kivy backend</a:t>
            </a:r>
            <a:endParaRPr lang="en-US" sz="1600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python –m pip install kivy_deps.gstreamer kivy_deps.glew kivy_deps.sdl2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6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Hello World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39999"/>
            <a:ext cx="5823600" cy="4317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sr-Latn-BA" sz="1600" i="1" dirty="0">
                <a:solidFill>
                  <a:srgbClr val="C792EA"/>
                </a:solidFill>
                <a:latin typeface="Consolas" panose="020B0609020204030204" pitchFamily="49" charset="0"/>
              </a:rPr>
              <a:t>from</a:t>
            </a:r>
            <a:r>
              <a:rPr lang="sr-Latn-BA" sz="1600" dirty="0">
                <a:solidFill>
                  <a:srgbClr val="BFC7D5"/>
                </a:solidFill>
                <a:latin typeface="Consolas" panose="020B0609020204030204" pitchFamily="49" charset="0"/>
              </a:rPr>
              <a:t> kivy.app </a:t>
            </a:r>
            <a:r>
              <a:rPr lang="sr-Latn-BA" sz="1600" i="1" dirty="0">
                <a:solidFill>
                  <a:srgbClr val="C792EA"/>
                </a:solidFill>
                <a:latin typeface="Consolas" panose="020B0609020204030204" pitchFamily="49" charset="0"/>
              </a:rPr>
              <a:t>import</a:t>
            </a:r>
            <a:r>
              <a:rPr lang="sr-Latn-BA" sz="1600" dirty="0">
                <a:solidFill>
                  <a:srgbClr val="BFC7D5"/>
                </a:solidFill>
                <a:latin typeface="Consolas" panose="020B0609020204030204" pitchFamily="49" charset="0"/>
              </a:rPr>
              <a:t> App</a:t>
            </a:r>
          </a:p>
          <a:p>
            <a:pPr marL="152400" indent="0">
              <a:buNone/>
            </a:pPr>
            <a:r>
              <a:rPr lang="sr-Latn-BA" sz="1600" i="1" dirty="0">
                <a:solidFill>
                  <a:srgbClr val="C792EA"/>
                </a:solidFill>
                <a:latin typeface="Consolas" panose="020B0609020204030204" pitchFamily="49" charset="0"/>
              </a:rPr>
              <a:t>from</a:t>
            </a:r>
            <a:r>
              <a:rPr lang="sr-Latn-BA" sz="1600" dirty="0">
                <a:solidFill>
                  <a:srgbClr val="BFC7D5"/>
                </a:solidFill>
                <a:latin typeface="Consolas" panose="020B0609020204030204" pitchFamily="49" charset="0"/>
              </a:rPr>
              <a:t> kivy.uix.label </a:t>
            </a:r>
            <a:r>
              <a:rPr lang="sr-Latn-BA" sz="1600" i="1" dirty="0">
                <a:solidFill>
                  <a:srgbClr val="C792EA"/>
                </a:solidFill>
                <a:latin typeface="Consolas" panose="020B0609020204030204" pitchFamily="49" charset="0"/>
              </a:rPr>
              <a:t>import</a:t>
            </a:r>
            <a:r>
              <a:rPr lang="sr-Latn-BA" sz="1600" dirty="0">
                <a:solidFill>
                  <a:srgbClr val="BFC7D5"/>
                </a:solidFill>
                <a:latin typeface="Consolas" panose="020B0609020204030204" pitchFamily="49" charset="0"/>
              </a:rPr>
              <a:t> Label</a:t>
            </a:r>
          </a:p>
          <a:p>
            <a:pPr marL="152400" indent="0">
              <a:buNone/>
            </a:pPr>
            <a:br>
              <a:rPr lang="sr-Latn-BA" sz="1600" dirty="0">
                <a:solidFill>
                  <a:srgbClr val="BFC7D5"/>
                </a:solidFill>
                <a:latin typeface="Consolas" panose="020B0609020204030204" pitchFamily="49" charset="0"/>
              </a:rPr>
            </a:br>
            <a:br>
              <a:rPr lang="sr-Latn-BA" sz="1600" dirty="0">
                <a:solidFill>
                  <a:srgbClr val="BFC7D5"/>
                </a:solidFill>
                <a:latin typeface="Consolas" panose="020B0609020204030204" pitchFamily="49" charset="0"/>
              </a:rPr>
            </a:br>
            <a:r>
              <a:rPr lang="sr-Latn-BA" sz="1600" i="1" dirty="0">
                <a:solidFill>
                  <a:srgbClr val="C792EA"/>
                </a:solidFill>
                <a:latin typeface="Consolas" panose="020B0609020204030204" pitchFamily="49" charset="0"/>
              </a:rPr>
              <a:t>class</a:t>
            </a:r>
            <a:r>
              <a:rPr lang="sr-Latn-BA" sz="1600" dirty="0">
                <a:solidFill>
                  <a:srgbClr val="BFC7D5"/>
                </a:solidFill>
                <a:latin typeface="Consolas" panose="020B0609020204030204" pitchFamily="49" charset="0"/>
              </a:rPr>
              <a:t> </a:t>
            </a:r>
            <a:r>
              <a:rPr lang="sr-Latn-BA" sz="1600" dirty="0">
                <a:solidFill>
                  <a:srgbClr val="FFCB6B"/>
                </a:solidFill>
                <a:latin typeface="Consolas" panose="020B0609020204030204" pitchFamily="49" charset="0"/>
              </a:rPr>
              <a:t>MyApp</a:t>
            </a:r>
            <a:r>
              <a:rPr lang="sr-Latn-BA" sz="1600" dirty="0">
                <a:solidFill>
                  <a:srgbClr val="BFC7D5"/>
                </a:solidFill>
                <a:latin typeface="Consolas" panose="020B0609020204030204" pitchFamily="49" charset="0"/>
              </a:rPr>
              <a:t>(</a:t>
            </a:r>
            <a:r>
              <a:rPr lang="sr-Latn-BA" sz="1600" dirty="0">
                <a:solidFill>
                  <a:srgbClr val="A9C77D"/>
                </a:solidFill>
                <a:latin typeface="Consolas" panose="020B0609020204030204" pitchFamily="49" charset="0"/>
              </a:rPr>
              <a:t>App</a:t>
            </a:r>
            <a:r>
              <a:rPr lang="sr-Latn-BA" sz="1600" dirty="0">
                <a:solidFill>
                  <a:srgbClr val="BFC7D5"/>
                </a:solidFill>
                <a:latin typeface="Consolas" panose="020B0609020204030204" pitchFamily="49" charset="0"/>
              </a:rPr>
              <a:t>):</a:t>
            </a:r>
          </a:p>
          <a:p>
            <a:pPr marL="152400" indent="0">
              <a:buNone/>
            </a:pPr>
            <a:br>
              <a:rPr lang="sr-Latn-BA" sz="1600" dirty="0">
                <a:solidFill>
                  <a:srgbClr val="BFC7D5"/>
                </a:solidFill>
                <a:latin typeface="Consolas" panose="020B0609020204030204" pitchFamily="49" charset="0"/>
              </a:rPr>
            </a:br>
            <a:r>
              <a:rPr lang="sr-Latn-BA" sz="1600" dirty="0">
                <a:solidFill>
                  <a:srgbClr val="BFC7D5"/>
                </a:solidFill>
                <a:latin typeface="Consolas" panose="020B0609020204030204" pitchFamily="49" charset="0"/>
              </a:rPr>
              <a:t>    </a:t>
            </a:r>
            <a:r>
              <a:rPr lang="sr-Latn-BA" sz="1600" i="1" dirty="0">
                <a:solidFill>
                  <a:srgbClr val="C792EA"/>
                </a:solidFill>
                <a:latin typeface="Consolas" panose="020B0609020204030204" pitchFamily="49" charset="0"/>
              </a:rPr>
              <a:t>def</a:t>
            </a:r>
            <a:r>
              <a:rPr lang="sr-Latn-BA" sz="1600" dirty="0">
                <a:solidFill>
                  <a:srgbClr val="BFC7D5"/>
                </a:solidFill>
                <a:latin typeface="Consolas" panose="020B0609020204030204" pitchFamily="49" charset="0"/>
              </a:rPr>
              <a:t> </a:t>
            </a:r>
            <a:r>
              <a:rPr lang="sr-Latn-BA" sz="1600" dirty="0">
                <a:solidFill>
                  <a:srgbClr val="82AAFF"/>
                </a:solidFill>
                <a:latin typeface="Consolas" panose="020B0609020204030204" pitchFamily="49" charset="0"/>
              </a:rPr>
              <a:t>build</a:t>
            </a:r>
            <a:r>
              <a:rPr lang="sr-Latn-BA" sz="1600" dirty="0">
                <a:solidFill>
                  <a:srgbClr val="D9F5DD"/>
                </a:solidFill>
                <a:latin typeface="Consolas" panose="020B0609020204030204" pitchFamily="49" charset="0"/>
              </a:rPr>
              <a:t>(</a:t>
            </a:r>
            <a:r>
              <a:rPr lang="sr-Latn-BA" sz="1600" i="1" dirty="0">
                <a:solidFill>
                  <a:srgbClr val="89DDFF"/>
                </a:solidFill>
                <a:latin typeface="Consolas" panose="020B0609020204030204" pitchFamily="49" charset="0"/>
              </a:rPr>
              <a:t>self</a:t>
            </a:r>
            <a:r>
              <a:rPr lang="sr-Latn-BA" sz="1600" dirty="0">
                <a:solidFill>
                  <a:srgbClr val="D9F5DD"/>
                </a:solidFill>
                <a:latin typeface="Consolas" panose="020B0609020204030204" pitchFamily="49" charset="0"/>
              </a:rPr>
              <a:t>)</a:t>
            </a:r>
            <a:r>
              <a:rPr lang="sr-Latn-BA" sz="1600" dirty="0">
                <a:solidFill>
                  <a:srgbClr val="BFC7D5"/>
                </a:solidFill>
                <a:latin typeface="Consolas" panose="020B0609020204030204" pitchFamily="49" charset="0"/>
              </a:rPr>
              <a:t>:</a:t>
            </a:r>
          </a:p>
          <a:p>
            <a:pPr marL="152400" indent="0">
              <a:buNone/>
            </a:pPr>
            <a:r>
              <a:rPr lang="sr-Latn-BA" sz="1600" dirty="0">
                <a:solidFill>
                  <a:srgbClr val="BFC7D5"/>
                </a:solidFill>
                <a:latin typeface="Consolas" panose="020B0609020204030204" pitchFamily="49" charset="0"/>
              </a:rPr>
              <a:t>        </a:t>
            </a:r>
            <a:r>
              <a:rPr lang="sr-Latn-BA" sz="1600" i="1" dirty="0">
                <a:solidFill>
                  <a:srgbClr val="C792EA"/>
                </a:solidFill>
                <a:latin typeface="Consolas" panose="020B0609020204030204" pitchFamily="49" charset="0"/>
              </a:rPr>
              <a:t>return</a:t>
            </a:r>
            <a:r>
              <a:rPr lang="sr-Latn-BA" sz="1600" dirty="0">
                <a:solidFill>
                  <a:srgbClr val="BFC7D5"/>
                </a:solidFill>
                <a:latin typeface="Consolas" panose="020B0609020204030204" pitchFamily="49" charset="0"/>
              </a:rPr>
              <a:t> </a:t>
            </a:r>
            <a:r>
              <a:rPr lang="sr-Latn-BA" sz="1600" dirty="0">
                <a:solidFill>
                  <a:srgbClr val="B2CCD6"/>
                </a:solidFill>
                <a:latin typeface="Consolas" panose="020B0609020204030204" pitchFamily="49" charset="0"/>
              </a:rPr>
              <a:t>Label</a:t>
            </a:r>
            <a:r>
              <a:rPr lang="sr-Latn-BA" sz="1600" dirty="0">
                <a:solidFill>
                  <a:srgbClr val="BFC7D5"/>
                </a:solidFill>
                <a:latin typeface="Consolas" panose="020B0609020204030204" pitchFamily="49" charset="0"/>
              </a:rPr>
              <a:t>(</a:t>
            </a:r>
            <a:r>
              <a:rPr lang="sr-Latn-BA" sz="1600" i="1" dirty="0">
                <a:solidFill>
                  <a:srgbClr val="7986E7"/>
                </a:solidFill>
                <a:latin typeface="Consolas" panose="020B0609020204030204" pitchFamily="49" charset="0"/>
              </a:rPr>
              <a:t>text</a:t>
            </a:r>
            <a:r>
              <a:rPr lang="sr-Latn-BA" sz="16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sr-Latn-BA" sz="1600" dirty="0">
                <a:solidFill>
                  <a:srgbClr val="D9F5DD"/>
                </a:solidFill>
                <a:latin typeface="Consolas" panose="020B0609020204030204" pitchFamily="49" charset="0"/>
              </a:rPr>
              <a:t>'</a:t>
            </a:r>
            <a:r>
              <a:rPr lang="sr-Latn-BA" sz="1600" i="1" dirty="0">
                <a:solidFill>
                  <a:srgbClr val="C3E88D"/>
                </a:solidFill>
                <a:latin typeface="Consolas" panose="020B0609020204030204" pitchFamily="49" charset="0"/>
              </a:rPr>
              <a:t>Hello world</a:t>
            </a:r>
            <a:r>
              <a:rPr lang="sr-Latn-BA" sz="1600" dirty="0">
                <a:solidFill>
                  <a:srgbClr val="D9F5DD"/>
                </a:solidFill>
                <a:latin typeface="Consolas" panose="020B0609020204030204" pitchFamily="49" charset="0"/>
              </a:rPr>
              <a:t>'</a:t>
            </a:r>
            <a:r>
              <a:rPr lang="sr-Latn-BA" sz="1600" dirty="0">
                <a:solidFill>
                  <a:srgbClr val="BFC7D5"/>
                </a:solidFill>
                <a:latin typeface="Consolas" panose="020B0609020204030204" pitchFamily="49" charset="0"/>
              </a:rPr>
              <a:t>)</a:t>
            </a:r>
          </a:p>
          <a:p>
            <a:pPr marL="152400" indent="0">
              <a:buNone/>
            </a:pPr>
            <a:br>
              <a:rPr lang="sr-Latn-BA" sz="1600" dirty="0">
                <a:solidFill>
                  <a:srgbClr val="BFC7D5"/>
                </a:solidFill>
                <a:latin typeface="Consolas" panose="020B0609020204030204" pitchFamily="49" charset="0"/>
              </a:rPr>
            </a:br>
            <a:br>
              <a:rPr lang="sr-Latn-BA" sz="1600" dirty="0">
                <a:solidFill>
                  <a:srgbClr val="BFC7D5"/>
                </a:solidFill>
                <a:latin typeface="Consolas" panose="020B0609020204030204" pitchFamily="49" charset="0"/>
              </a:rPr>
            </a:br>
            <a:r>
              <a:rPr lang="sr-Latn-BA" sz="1600" i="1" dirty="0">
                <a:solidFill>
                  <a:srgbClr val="C792EA"/>
                </a:solidFill>
                <a:latin typeface="Consolas" panose="020B0609020204030204" pitchFamily="49" charset="0"/>
              </a:rPr>
              <a:t>if</a:t>
            </a:r>
            <a:r>
              <a:rPr lang="sr-Latn-BA" sz="1600" dirty="0">
                <a:solidFill>
                  <a:srgbClr val="BFC7D5"/>
                </a:solidFill>
                <a:latin typeface="Consolas" panose="020B0609020204030204" pitchFamily="49" charset="0"/>
              </a:rPr>
              <a:t> __name__ </a:t>
            </a:r>
            <a:r>
              <a:rPr lang="sr-Latn-BA" sz="1600" dirty="0">
                <a:solidFill>
                  <a:srgbClr val="C792EA"/>
                </a:solidFill>
                <a:latin typeface="Consolas" panose="020B0609020204030204" pitchFamily="49" charset="0"/>
              </a:rPr>
              <a:t>==</a:t>
            </a:r>
            <a:r>
              <a:rPr lang="sr-Latn-BA" sz="1600" dirty="0">
                <a:solidFill>
                  <a:srgbClr val="BFC7D5"/>
                </a:solidFill>
                <a:latin typeface="Consolas" panose="020B0609020204030204" pitchFamily="49" charset="0"/>
              </a:rPr>
              <a:t> </a:t>
            </a:r>
            <a:r>
              <a:rPr lang="sr-Latn-BA" sz="1600" dirty="0">
                <a:solidFill>
                  <a:srgbClr val="D9F5DD"/>
                </a:solidFill>
                <a:latin typeface="Consolas" panose="020B0609020204030204" pitchFamily="49" charset="0"/>
              </a:rPr>
              <a:t>'</a:t>
            </a:r>
            <a:r>
              <a:rPr lang="sr-Latn-BA" sz="1600" i="1" dirty="0">
                <a:solidFill>
                  <a:srgbClr val="C3E88D"/>
                </a:solidFill>
                <a:latin typeface="Consolas" panose="020B0609020204030204" pitchFamily="49" charset="0"/>
              </a:rPr>
              <a:t>__main__</a:t>
            </a:r>
            <a:r>
              <a:rPr lang="sr-Latn-BA" sz="1600" dirty="0">
                <a:solidFill>
                  <a:srgbClr val="D9F5DD"/>
                </a:solidFill>
                <a:latin typeface="Consolas" panose="020B0609020204030204" pitchFamily="49" charset="0"/>
              </a:rPr>
              <a:t>'</a:t>
            </a:r>
            <a:r>
              <a:rPr lang="sr-Latn-BA" sz="1600" dirty="0">
                <a:solidFill>
                  <a:srgbClr val="BFC7D5"/>
                </a:solidFill>
                <a:latin typeface="Consolas" panose="020B0609020204030204" pitchFamily="49" charset="0"/>
              </a:rPr>
              <a:t>:</a:t>
            </a:r>
          </a:p>
          <a:p>
            <a:pPr marL="152400" indent="0">
              <a:buNone/>
            </a:pPr>
            <a:r>
              <a:rPr lang="sr-Latn-BA" sz="1600" dirty="0">
                <a:solidFill>
                  <a:srgbClr val="BFC7D5"/>
                </a:solidFill>
                <a:latin typeface="Consolas" panose="020B0609020204030204" pitchFamily="49" charset="0"/>
              </a:rPr>
              <a:t>    </a:t>
            </a:r>
            <a:r>
              <a:rPr lang="sr-Latn-BA" sz="1600" dirty="0">
                <a:solidFill>
                  <a:srgbClr val="B2CCD6"/>
                </a:solidFill>
                <a:latin typeface="Consolas" panose="020B0609020204030204" pitchFamily="49" charset="0"/>
              </a:rPr>
              <a:t>MyApp</a:t>
            </a:r>
            <a:r>
              <a:rPr lang="sr-Latn-BA" sz="1600" dirty="0">
                <a:solidFill>
                  <a:srgbClr val="BFC7D5"/>
                </a:solidFill>
                <a:latin typeface="Consolas" panose="020B0609020204030204" pitchFamily="49" charset="0"/>
              </a:rPr>
              <a:t>().</a:t>
            </a:r>
            <a:r>
              <a:rPr lang="sr-Latn-BA" sz="1600" dirty="0">
                <a:solidFill>
                  <a:srgbClr val="B2CCD6"/>
                </a:solidFill>
                <a:latin typeface="Consolas" panose="020B0609020204030204" pitchFamily="49" charset="0"/>
              </a:rPr>
              <a:t>run</a:t>
            </a:r>
            <a:r>
              <a:rPr lang="sr-Latn-BA" sz="1600" dirty="0">
                <a:solidFill>
                  <a:srgbClr val="BFC7D5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6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106002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3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Demo sa primjerima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39999"/>
            <a:ext cx="5823600" cy="4317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Frejmvorci za razvoj grafičkih interfejsa obično sa instalacijom donose jedan veliki demo primjer svih mogućnosti i opcija frejmvorka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Isti se za kivy može otvoriti na sljedeći način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python kivy_venv\share\kivy-examples\demo\showcase\main.py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6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6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ctrTitle" idx="9"/>
          </p:nvPr>
        </p:nvSpPr>
        <p:spPr>
          <a:xfrm>
            <a:off x="3225051" y="2614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Agenda</a:t>
            </a:r>
            <a:endParaRPr sz="2400" dirty="0"/>
          </a:p>
        </p:txBody>
      </p:sp>
      <p:sp>
        <p:nvSpPr>
          <p:cNvPr id="146" name="Google Shape;146;p28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Kako instalirati Kivy pip wheel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sr-Latn-BA" dirty="0"/>
              <a:t>napisati</a:t>
            </a:r>
            <a:r>
              <a:rPr lang="en-US" dirty="0"/>
              <a:t> Hello World </a:t>
            </a:r>
            <a:r>
              <a:rPr lang="sr-Latn-BA" dirty="0"/>
              <a:t>aplikaciju</a:t>
            </a:r>
          </a:p>
        </p:txBody>
      </p:sp>
      <p:sp>
        <p:nvSpPr>
          <p:cNvPr id="148" name="Google Shape;148;p28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sr-Latn-BA" dirty="0"/>
              <a:t>Instalacija</a:t>
            </a:r>
            <a:r>
              <a:rPr lang="en-US" dirty="0"/>
              <a:t> </a:t>
            </a:r>
            <a:r>
              <a:rPr lang="sr-Latn-BA" dirty="0"/>
              <a:t>i</a:t>
            </a:r>
            <a:r>
              <a:rPr lang="en-US" dirty="0"/>
              <a:t> </a:t>
            </a:r>
            <a:r>
              <a:rPr lang="sr-Latn-BA" dirty="0"/>
              <a:t>prva</a:t>
            </a:r>
            <a:r>
              <a:rPr lang="en-US" dirty="0"/>
              <a:t> </a:t>
            </a:r>
            <a:r>
              <a:rPr lang="sr-Latn-BA" dirty="0"/>
              <a:t>aplikacija</a:t>
            </a:r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28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Uvod</a:t>
            </a:r>
            <a:endParaRPr dirty="0"/>
          </a:p>
        </p:txBody>
      </p:sp>
      <p:sp>
        <p:nvSpPr>
          <p:cNvPr id="151" name="Google Shape;151;p28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‘filozofiji’ GUI programiranja</a:t>
            </a:r>
            <a:endParaRPr dirty="0"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sr-Latn-BA" dirty="0"/>
              <a:t>Teorijske osnove</a:t>
            </a:r>
            <a:endParaRPr lang="en-US" dirty="0"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Kivy kao multiplatformski framework za razvoj GUI aplikacija u Python-u</a:t>
            </a:r>
            <a:endParaRPr dirty="0"/>
          </a:p>
        </p:txBody>
      </p:sp>
      <p:sp>
        <p:nvSpPr>
          <p:cNvPr id="155" name="Google Shape;155;p28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Layout-</a:t>
            </a:r>
            <a:r>
              <a:rPr lang="en-US" noProof="1"/>
              <a:t>i i Widget-i</a:t>
            </a:r>
            <a:endParaRPr lang="sr-Latn-BA" dirty="0"/>
          </a:p>
        </p:txBody>
      </p:sp>
      <p:sp>
        <p:nvSpPr>
          <p:cNvPr id="157" name="Google Shape;157;p28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Šta je layout a šta widget u Kivy-ju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Korištenje nekih od njih</a:t>
            </a:r>
            <a:endParaRPr dirty="0"/>
          </a:p>
        </p:txBody>
      </p:sp>
      <p:sp>
        <p:nvSpPr>
          <p:cNvPr id="158" name="Google Shape;158;p28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9" name="Google Shape;159;p28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Design pattern-i</a:t>
            </a:r>
            <a:endParaRPr dirty="0"/>
          </a:p>
        </p:txBody>
      </p:sp>
      <p:sp>
        <p:nvSpPr>
          <p:cNvPr id="160" name="Google Shape;160;p28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MVC i MVVM design pattern-i i mini primjeri korištenja u Kivhy aplikaciji</a:t>
            </a:r>
            <a:endParaRPr dirty="0"/>
          </a:p>
        </p:txBody>
      </p:sp>
      <p:sp>
        <p:nvSpPr>
          <p:cNvPr id="161" name="Google Shape;161;p28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>
                <a:solidFill>
                  <a:schemeClr val="lt1"/>
                </a:solidFill>
              </a:rPr>
              <a:t>Layouts and widgets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>
            <a:off x="7343884" y="450479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714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Šta je widget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39999"/>
            <a:ext cx="5823600" cy="4317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Widget u kivy-ju je osnovna gradivna jedinica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Može primati event-e i reagovati na njih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Sadrži Canvas koji se koristi za crtanje na ekran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7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Organizacija widget-a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39999"/>
            <a:ext cx="5823600" cy="4317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Widgeti su organizovani u strukturu stabla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Postoji samo jedan root widget i svi ostali moraju na neki način biti njegova djeca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Widgeti mogu ali ne moraju imati djecu widgete	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0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Šta je layout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39999"/>
            <a:ext cx="5823600" cy="4317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Layout je posebna vrsta widget-a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Služi za organizaciju widgeta i njihovo pozicioniranje u prozoru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Mogu se kombinovati međusobno	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7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BoxLayout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39999"/>
            <a:ext cx="5823600" cy="4317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Raspoređuje widgete jedan pored drugog tako da popuni zadati prostor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Raspored može biti horizontalan ili vertikalan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Po defaultu, sva djeca će biti jednake veličine, osim ako se to eksplicitno ne promijeni	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4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GridLayout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39999"/>
            <a:ext cx="5823600" cy="4317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Raspoređuje widgete po redovima ili kolonama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Obavezno je navesti jednu od ovih veličina	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0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Float layout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39999"/>
            <a:ext cx="5823600" cy="4317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Omogućuje proizvoljan raspored i veličinu widgeta, apsolutan ili relativan u odnosu na veličinu samog layouta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0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Stack layout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39999"/>
            <a:ext cx="5823600" cy="4317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Raspoređuje widgete jedan do drugog, sa zadatom veličinom u jednoj od dimenzija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Neće mijenjati veličinu da popuni sav prostor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7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Anchor layout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39999"/>
            <a:ext cx="5823600" cy="4317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Raspoređuje widgete relativno u odnosu na ivice layouta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6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Relative layout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39999"/>
            <a:ext cx="5823600" cy="4317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Sličan kao float, samo što su pozicije widgeta u njemu relativne u odnosu na njega umjesto na prozor.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2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>
                <a:solidFill>
                  <a:schemeClr val="lt1"/>
                </a:solidFill>
              </a:rPr>
              <a:t>Uvod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>
            <a:off x="7343884" y="450479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Label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39999"/>
            <a:ext cx="5823600" cy="4317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Najjednostavniji widget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Služi za prikaz teksta, bez mogućnosti direktne interakcije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8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Button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39999"/>
            <a:ext cx="5823600" cy="4317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Reaguje na touch evente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Touch eventi mogu biti: on_touch_down, on_touch_hold, on_touch_up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9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b="0" i="0" dirty="0">
                <a:solidFill>
                  <a:srgbClr val="374151"/>
                </a:solidFill>
                <a:effectLst/>
                <a:latin typeface="Söhne"/>
              </a:rPr>
              <a:t>TextInput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39999"/>
            <a:ext cx="5823600" cy="4317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Služi za unos teksta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Može biti jednoredno ili višeredni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Podržava maskiranje unosa šifre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4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b="0" i="0" dirty="0">
                <a:solidFill>
                  <a:srgbClr val="374151"/>
                </a:solidFill>
                <a:effectLst/>
                <a:latin typeface="Söhne"/>
              </a:rPr>
              <a:t>Slider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39999"/>
            <a:ext cx="5823600" cy="4317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Tipičan scrollbar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Podržava mininalnu i maksimalnu vrijednost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Podržava promjenu vrijednosti u koracima kao i podrazumijevanu vrijednost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7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b="0" dirty="0">
                <a:solidFill>
                  <a:srgbClr val="374151"/>
                </a:solidFill>
                <a:latin typeface="Söhne"/>
              </a:rPr>
              <a:t>ProgressBar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39999"/>
            <a:ext cx="5823600" cy="4317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Služi za predstavljanje progresa izvršavanja nekog zadatka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Može mu se zadati maksimalna i trenutna vrijednost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3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>
                <a:solidFill>
                  <a:schemeClr val="lt1"/>
                </a:solidFill>
              </a:rPr>
              <a:t>Design patterns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>
            <a:off x="7343884" y="450479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029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b="0" dirty="0">
                <a:solidFill>
                  <a:srgbClr val="374151"/>
                </a:solidFill>
                <a:latin typeface="Söhne"/>
              </a:rPr>
              <a:t>Design patterni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39999"/>
            <a:ext cx="5823600" cy="4317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Šta su design patterni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Design patterni za gui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6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b="0" dirty="0">
                <a:solidFill>
                  <a:srgbClr val="374151"/>
                </a:solidFill>
                <a:latin typeface="Söhne"/>
              </a:rPr>
              <a:t>MVC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39999"/>
            <a:ext cx="5823600" cy="4317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Model view controller pattern je osnovni i jedan od primitivnij patterna za GUI razvoj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Sastoji se od modela koji je interfejs sa podacima (bazom...), 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View-a koji je zadužen za vizuelnu reprezentaciju svega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600" dirty="0"/>
              <a:t>Controller-a koji je zadužen da poveže i upravlja modelom i view-om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1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b="0" dirty="0">
                <a:solidFill>
                  <a:srgbClr val="374151"/>
                </a:solidFill>
                <a:latin typeface="Söhne"/>
              </a:rPr>
              <a:t>MVC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39999"/>
            <a:ext cx="5823600" cy="4317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6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E379C7-B41A-8A86-0E70-FC191C04A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50" y="1357312"/>
            <a:ext cx="86487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1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/>
          <p:nvPr/>
        </p:nvSpPr>
        <p:spPr>
          <a:xfrm rot="-5400000">
            <a:off x="3797246" y="-82750"/>
            <a:ext cx="1553100" cy="79851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3"/>
          <p:cNvSpPr txBox="1">
            <a:spLocks noGrp="1"/>
          </p:cNvSpPr>
          <p:nvPr>
            <p:ph type="subTitle" idx="1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“</a:t>
            </a:r>
            <a:r>
              <a:rPr lang="sr-Latn-BA" dirty="0">
                <a:solidFill>
                  <a:schemeClr val="lt1"/>
                </a:solidFill>
              </a:rPr>
              <a:t>Make your code usable before trying to make it reusable</a:t>
            </a:r>
            <a:r>
              <a:rPr lang="en" dirty="0">
                <a:solidFill>
                  <a:schemeClr val="lt1"/>
                </a:solidFill>
              </a:rPr>
              <a:t>.”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18" name="Google Shape;218;p33"/>
          <p:cNvSpPr txBox="1">
            <a:spLocks noGrp="1"/>
          </p:cNvSpPr>
          <p:nvPr>
            <p:ph type="subTitle" idx="2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sr-Latn-BA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Casey Muratori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588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/>
          <p:nvPr/>
        </p:nvSpPr>
        <p:spPr>
          <a:xfrm rot="-5400000">
            <a:off x="3797246" y="-82750"/>
            <a:ext cx="1553100" cy="79851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3"/>
          <p:cNvSpPr txBox="1">
            <a:spLocks noGrp="1"/>
          </p:cNvSpPr>
          <p:nvPr>
            <p:ph type="subTitle" idx="1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“</a:t>
            </a:r>
            <a:r>
              <a:rPr lang="sr-Latn-BA" dirty="0">
                <a:solidFill>
                  <a:schemeClr val="lt1"/>
                </a:solidFill>
              </a:rPr>
              <a:t>User interface is like a joke</a:t>
            </a:r>
            <a:r>
              <a:rPr lang="en" dirty="0">
                <a:solidFill>
                  <a:schemeClr val="lt1"/>
                </a:solidFill>
              </a:rPr>
              <a:t>.</a:t>
            </a:r>
            <a:r>
              <a:rPr lang="sr-Latn-BA" dirty="0">
                <a:solidFill>
                  <a:schemeClr val="lt1"/>
                </a:solidFill>
              </a:rPr>
              <a:t> If you have to explain it, it</a:t>
            </a:r>
            <a:r>
              <a:rPr lang="en-US" dirty="0">
                <a:solidFill>
                  <a:schemeClr val="lt1"/>
                </a:solidFill>
              </a:rPr>
              <a:t>’s not that good.</a:t>
            </a:r>
            <a:r>
              <a:rPr lang="en" dirty="0">
                <a:solidFill>
                  <a:schemeClr val="lt1"/>
                </a:solidFill>
              </a:rPr>
              <a:t>”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18" name="Google Shape;218;p33"/>
          <p:cNvSpPr txBox="1">
            <a:spLocks noGrp="1"/>
          </p:cNvSpPr>
          <p:nvPr>
            <p:ph type="subTitle" idx="2"/>
          </p:nvPr>
        </p:nvSpPr>
        <p:spPr>
          <a:xfrm>
            <a:off x="915175" y="4004574"/>
            <a:ext cx="2488852" cy="255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Martin LeBlanc, founder of </a:t>
            </a:r>
            <a:r>
              <a:rPr lang="en-US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Iconfider</a:t>
            </a:r>
            <a:endParaRPr lang="sr-Latn-BA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806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51"/>
          <p:cNvPicPr preferRelativeResize="0"/>
          <p:nvPr/>
        </p:nvPicPr>
        <p:blipFill rotWithShape="1">
          <a:blip r:embed="rId3">
            <a:alphaModFix/>
          </a:blip>
          <a:srcRect t="189" b="179"/>
          <a:stretch/>
        </p:blipFill>
        <p:spPr>
          <a:xfrm>
            <a:off x="3981435" y="0"/>
            <a:ext cx="516255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1"/>
          <p:cNvSpPr/>
          <p:nvPr/>
        </p:nvSpPr>
        <p:spPr>
          <a:xfrm rot="5400000">
            <a:off x="1428875" y="205200"/>
            <a:ext cx="3358800" cy="50265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8" name="Google Shape;578;p51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58002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-Latn-BA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https://www.rt-rk.com/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-Latn-BA" dirty="0">
                <a:solidFill>
                  <a:schemeClr val="bg1"/>
                </a:solidFill>
              </a:rPr>
              <a:t>https://www.tttech-auto.com/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79" name="Google Shape;579;p51"/>
          <p:cNvSpPr txBox="1">
            <a:spLocks noGrp="1"/>
          </p:cNvSpPr>
          <p:nvPr>
            <p:ph type="ctrTitle"/>
          </p:nvPr>
        </p:nvSpPr>
        <p:spPr>
          <a:xfrm>
            <a:off x="831200" y="376500"/>
            <a:ext cx="260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</a:rPr>
              <a:t>THANKS</a:t>
            </a:r>
            <a:endParaRPr sz="3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3"/>
          <p:cNvSpPr/>
          <p:nvPr/>
        </p:nvSpPr>
        <p:spPr>
          <a:xfrm>
            <a:off x="0" y="1559850"/>
            <a:ext cx="5197200" cy="359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53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413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⎯"/>
            </a:pPr>
            <a:r>
              <a:rPr lang="en" dirty="0">
                <a:solidFill>
                  <a:schemeClr val="lt1"/>
                </a:solidFill>
              </a:rPr>
              <a:t>Presentation template by </a:t>
            </a: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endParaRPr dirty="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⎯"/>
            </a:pPr>
            <a:r>
              <a:rPr lang="en" dirty="0">
                <a:solidFill>
                  <a:schemeClr val="lt1"/>
                </a:solidFill>
              </a:rPr>
              <a:t>Icons by </a:t>
            </a: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endParaRPr dirty="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⎯"/>
            </a:pPr>
            <a:r>
              <a:rPr lang="en" dirty="0">
                <a:solidFill>
                  <a:schemeClr val="lt1"/>
                </a:solidFill>
              </a:rPr>
              <a:t>Infographics by </a:t>
            </a: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dirty="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⎯"/>
            </a:pPr>
            <a:r>
              <a:rPr lang="en" dirty="0">
                <a:solidFill>
                  <a:schemeClr val="lt1"/>
                </a:solidFill>
              </a:rPr>
              <a:t>Images created by </a:t>
            </a: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06" name="Google Shape;606;p53"/>
          <p:cNvSpPr txBox="1">
            <a:spLocks noGrp="1"/>
          </p:cNvSpPr>
          <p:nvPr>
            <p:ph type="ctrTitle"/>
          </p:nvPr>
        </p:nvSpPr>
        <p:spPr>
          <a:xfrm>
            <a:off x="148800" y="20400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CREDITS</a:t>
            </a:r>
            <a:endParaRPr dirty="0"/>
          </a:p>
        </p:txBody>
      </p:sp>
      <p:sp>
        <p:nvSpPr>
          <p:cNvPr id="607" name="Google Shape;607;p53"/>
          <p:cNvSpPr/>
          <p:nvPr/>
        </p:nvSpPr>
        <p:spPr>
          <a:xfrm>
            <a:off x="4961825" y="3661475"/>
            <a:ext cx="487500" cy="15291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Šta je </a:t>
            </a:r>
            <a:r>
              <a:rPr lang="en-US" dirty="0"/>
              <a:t>GUI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40000"/>
            <a:ext cx="5823600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Definicija GUI: Grafički korisnički interfejs (GUI) je vizuelni način interakcije sa elektronskim uređajima i softverom, koristeći grafičke elemente poput ikona, dugmadi, prozora...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Svrha: GUI-ovi su dizajnirani da poboljšaju korisničko iskustvo, pojednostave kompleksne zadatke i pruže korisniku prijateljski nastrojen interfejs za interakciju sa digitalnim sistemima.</a:t>
            </a:r>
            <a:endParaRPr sz="18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01</a:t>
            </a: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Prednosti GUI-a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39999"/>
            <a:ext cx="5823600" cy="4317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Poboljšana upotrebljivost: GUI-ovi olakšavaju korisnicima interakciju sa aplikacijama pružajući intuitivne vizuelne reprezentacije funkcija i podataka.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Smanjeni period učenja: GUI-ovi omogućavaju korisnicima da navigiraju softverom bez potrebe za pamćenjem kompleksnih komandi, smanjujući period učenja za nove korisnike.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Povećana produktivnost: Uz dobro dizajniran GUI, korisnici mogu efikasnije obavljati zadatke, što dovodi do povećane produktivnosti u različitim oblastima.</a:t>
            </a:r>
            <a:endParaRPr sz="18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01</a:t>
            </a: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7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Principi dizajna GUI-a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39999"/>
            <a:ext cx="5823600" cy="4317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Konzistentnost: Dizajn kompletnog interfejsa treba biti dosljedan kako bi bio predvidiv i poznat korisnicima.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Jednostavnost: Interfejs treba biti jednostavan, bez suvišnih elemenata, fokusiran na osnovne funkcije kako bi se izbjegla preopterećenost korisnika.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Povratna informacija: Korisniku treba biti pružena povratna informaciju kako bi se potvrdile korisničke akcije, poput isticanja odabranih dugmadi ili prikaza indikatora napretka.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Reagovanje: GUI bi trebalo da odmah reaguje na korisničke interakcije kako bi iskustvo korištenja bilo što je moguće prijatnije.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6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01</a:t>
            </a: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6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Razvoj GUI-a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39999"/>
            <a:ext cx="5823600" cy="4317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GUI framework-ovi obično prate neki od design pattern-a za razvoj GUI aplikacija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Prozor je podijeljen na određeni način, obično uređen nečim što se zove raspored (layout).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Osnovni gradivni elementi su raspoređeni po prozoru poštujući pravila rasporeda.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600" dirty="0"/>
              <a:t>Logika crtanja i interakcija sa gradivnim elementima je obično odvojena od samog opisa izgleda tih elemenata tj. dizajna.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01</a:t>
            </a: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8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>
                <a:solidFill>
                  <a:schemeClr val="lt1"/>
                </a:solidFill>
              </a:rPr>
              <a:t>Teorijske osnove</a:t>
            </a: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>
            <a:off x="7343884" y="450479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289552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1255</Words>
  <Application>Microsoft Office PowerPoint</Application>
  <PresentationFormat>On-screen Show (16:9)</PresentationFormat>
  <Paragraphs>188</Paragraphs>
  <Slides>41</Slides>
  <Notes>41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Livvic</vt:lpstr>
      <vt:lpstr>Consolas</vt:lpstr>
      <vt:lpstr>Fira Sans Extra Condensed Medium</vt:lpstr>
      <vt:lpstr>Arial</vt:lpstr>
      <vt:lpstr>Söhne</vt:lpstr>
      <vt:lpstr>Fira Sans Extra Condensed</vt:lpstr>
      <vt:lpstr>Catamaran Light</vt:lpstr>
      <vt:lpstr>Engineering Project Proposal by Slidesgo</vt:lpstr>
      <vt:lpstr>RT-RK Ljetna škola</vt:lpstr>
      <vt:lpstr>Agenda</vt:lpstr>
      <vt:lpstr>Uvod</vt:lpstr>
      <vt:lpstr>PowerPoint Presentation</vt:lpstr>
      <vt:lpstr>Šta je GUI</vt:lpstr>
      <vt:lpstr>Prednosti GUI-a</vt:lpstr>
      <vt:lpstr>Principi dizajna GUI-a</vt:lpstr>
      <vt:lpstr>Razvoj GUI-a</vt:lpstr>
      <vt:lpstr>Teorijske osnove</vt:lpstr>
      <vt:lpstr>Šta je Kivy?</vt:lpstr>
      <vt:lpstr>Odlike Kivy-ja</vt:lpstr>
      <vt:lpstr>Arhitektura Kivy-ja</vt:lpstr>
      <vt:lpstr>Hello World</vt:lpstr>
      <vt:lpstr>Python i pip</vt:lpstr>
      <vt:lpstr>Instalacija potrebnih modula</vt:lpstr>
      <vt:lpstr>Instalacija potrebnih modula</vt:lpstr>
      <vt:lpstr>Instalacija potrebnih modula</vt:lpstr>
      <vt:lpstr>Hello World</vt:lpstr>
      <vt:lpstr>Demo sa primjerima</vt:lpstr>
      <vt:lpstr>Layouts and widgets</vt:lpstr>
      <vt:lpstr>Šta je widget</vt:lpstr>
      <vt:lpstr>Organizacija widget-a</vt:lpstr>
      <vt:lpstr>Šta je layout</vt:lpstr>
      <vt:lpstr>BoxLayout</vt:lpstr>
      <vt:lpstr>GridLayout</vt:lpstr>
      <vt:lpstr>Float layout</vt:lpstr>
      <vt:lpstr>Stack layout</vt:lpstr>
      <vt:lpstr>Anchor layout</vt:lpstr>
      <vt:lpstr>Relative layout</vt:lpstr>
      <vt:lpstr>Label</vt:lpstr>
      <vt:lpstr>Button</vt:lpstr>
      <vt:lpstr>TextInput</vt:lpstr>
      <vt:lpstr>Slider</vt:lpstr>
      <vt:lpstr>ProgressBar</vt:lpstr>
      <vt:lpstr>Design patterns</vt:lpstr>
      <vt:lpstr>Design patterni</vt:lpstr>
      <vt:lpstr>MVC</vt:lpstr>
      <vt:lpstr>MVC</vt:lpstr>
      <vt:lpstr>PowerPoint Presentation</vt:lpstr>
      <vt:lpstr>THANKS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RT-RK Ljetna škola</dc:title>
  <dc:creator>Zvjezdan Spasić</dc:creator>
  <cp:lastModifiedBy>Sladjan Vukovic</cp:lastModifiedBy>
  <cp:revision>25</cp:revision>
  <dcterms:modified xsi:type="dcterms:W3CDTF">2024-07-23T06:46:05Z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5d3aa48-0d0b-4bb7-a5b1-636448221c96_Enabled">
    <vt:lpwstr>true</vt:lpwstr>
  </property>
  <property fmtid="{D5CDD505-2E9C-101B-9397-08002B2CF9AE}" pid="3" name="MSIP_Label_55d3aa48-0d0b-4bb7-a5b1-636448221c96_SetDate">
    <vt:lpwstr>2023-06-16T08:02:49Z</vt:lpwstr>
  </property>
  <property fmtid="{D5CDD505-2E9C-101B-9397-08002B2CF9AE}" pid="4" name="MSIP_Label_55d3aa48-0d0b-4bb7-a5b1-636448221c96_Method">
    <vt:lpwstr>Privileged</vt:lpwstr>
  </property>
  <property fmtid="{D5CDD505-2E9C-101B-9397-08002B2CF9AE}" pid="5" name="MSIP_Label_55d3aa48-0d0b-4bb7-a5b1-636448221c96_Name">
    <vt:lpwstr>TTTech-Auto-Public</vt:lpwstr>
  </property>
  <property fmtid="{D5CDD505-2E9C-101B-9397-08002B2CF9AE}" pid="6" name="MSIP_Label_55d3aa48-0d0b-4bb7-a5b1-636448221c96_SiteId">
    <vt:lpwstr>5638dc0c-ffa2-418f-8078-70f739ff781f</vt:lpwstr>
  </property>
  <property fmtid="{D5CDD505-2E9C-101B-9397-08002B2CF9AE}" pid="7" name="MSIP_Label_55d3aa48-0d0b-4bb7-a5b1-636448221c96_ActionId">
    <vt:lpwstr>f2cb8b6a-02d8-47ea-81e7-502b9a2e343c</vt:lpwstr>
  </property>
  <property fmtid="{D5CDD505-2E9C-101B-9397-08002B2CF9AE}" pid="8" name="MSIP_Label_55d3aa48-0d0b-4bb7-a5b1-636448221c96_ContentBits">
    <vt:lpwstr>0</vt:lpwstr>
  </property>
</Properties>
</file>